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76" r:id="rId5"/>
    <p:sldId id="272" r:id="rId6"/>
    <p:sldId id="266" r:id="rId7"/>
    <p:sldId id="260" r:id="rId8"/>
    <p:sldId id="268" r:id="rId9"/>
    <p:sldId id="270" r:id="rId10"/>
    <p:sldId id="277" r:id="rId11"/>
    <p:sldId id="263" r:id="rId12"/>
    <p:sldId id="265" r:id="rId13"/>
    <p:sldId id="275" r:id="rId14"/>
    <p:sldId id="269" r:id="rId15"/>
    <p:sldId id="267" r:id="rId16"/>
    <p:sldId id="271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03"/>
    <p:restoredTop sz="96322"/>
  </p:normalViewPr>
  <p:slideViewPr>
    <p:cSldViewPr snapToGrid="0" snapToObjects="1">
      <p:cViewPr varScale="1">
        <p:scale>
          <a:sx n="87" d="100"/>
          <a:sy n="87" d="100"/>
        </p:scale>
        <p:origin x="41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ACE23-873A-EF41-8426-E8C31BB75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950433-8A18-3D4B-B524-ED4EDDA625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55C09-B770-204B-8634-7145D67E6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15478-2CEF-2548-821F-679396EFCE55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D9E9B-80C6-FC40-AD30-8DA502FF1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7C76C-C2CB-114D-9F1E-33CFA8879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5B232-E7D6-7049-BAD5-2544A620B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160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2054B-EDDD-C64E-B073-DDFB11585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213AC5-BB7A-AD47-9E5B-D9EFBA9D44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C2050-DDAF-8944-8474-7C8E252B3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15478-2CEF-2548-821F-679396EFCE55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F6303-6D60-A04C-BF65-452704A5A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F385A-2525-BC40-A20A-B5ED9EEB7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5B232-E7D6-7049-BAD5-2544A620B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976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C18A0D-BC14-2149-BBD8-5DBD53EB0E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351194-B761-FD42-98B3-F2EA2C21AB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D4321-6C8B-AF4B-8151-5CC1D770F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15478-2CEF-2548-821F-679396EFCE55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FDCA7-4BBD-EE46-975D-DB61F37F3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397D6-FDF6-ED4D-8D9F-4D2C563C6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5B232-E7D6-7049-BAD5-2544A620B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20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C57DC-E010-F340-95D7-1FFFD1FEB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0DB10-9B68-684D-9BAC-B93FFAFA4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F42AB2-B4DA-2346-BD6B-E22561F44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15478-2CEF-2548-821F-679396EFCE55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184DF-9208-EA45-BF10-0A6FDFFA1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41E19-6BE2-0F48-B527-9559DE71D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5B232-E7D6-7049-BAD5-2544A620B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548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AAAE3-9650-264D-BB52-6DD6AFDEB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22EA4-A5AA-0343-8AD7-C1AAA8406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063B6C-20FE-4746-8539-627A70CF3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15478-2CEF-2548-821F-679396EFCE55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A1809-96A0-9046-8C54-F25111B1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B312D-7BF1-6C49-A08F-183AED721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5B232-E7D6-7049-BAD5-2544A620B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54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EF90D-3856-7048-9989-C7180BF0B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EF065-0844-D942-8193-67796D080E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CF0291-FC3A-C341-BC68-DC32F7B43F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BCEC4F-0022-804F-9537-2D7F3A3BC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15478-2CEF-2548-821F-679396EFCE55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6E8360-9B75-5E4F-83CE-AB5CD1F74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24A59-473D-5B4D-B125-B7EF43762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5B232-E7D6-7049-BAD5-2544A620B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947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3B15A-549C-284B-909A-B009E2308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FF956-AF42-2F4F-860D-67066C57A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9A6D9A-ADEB-C049-93E5-5E8068D70D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92B931-A561-D545-9844-A5E6167033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CE7270-F001-354D-9FFD-DD95BBB79F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A0EFDC-A77D-9C44-9F24-F44D185A7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15478-2CEF-2548-821F-679396EFCE55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AE161A-CCCD-A249-ACCA-3963F2914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6B0524-6FAE-D441-92A0-23BDD5DD3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5B232-E7D6-7049-BAD5-2544A620B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2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9C1D0-1A9C-1D4C-AD8A-A6D574C06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D8B64B-78BF-3E4F-A00E-6E0F6C822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15478-2CEF-2548-821F-679396EFCE55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3DA4B1-E5A9-AC46-8EC3-83242FA21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E32618-488B-E549-A623-06AC71404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5B232-E7D6-7049-BAD5-2544A620B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478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E81574-2462-3245-8E2B-84652677E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15478-2CEF-2548-821F-679396EFCE55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0F5D44-AA29-784D-A11F-B4AA8E7C6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483BB-90A0-DD45-B4A8-50880C228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5B232-E7D6-7049-BAD5-2544A620B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98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69619-0D99-5D4A-9D0E-2BC51E16B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D4DF8-A642-AE42-B21A-33400DAFB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FE38B1-F5F0-4A4E-B646-339590B337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DE880F-5A6C-0243-A497-01B44DC96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15478-2CEF-2548-821F-679396EFCE55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9A2D2A-DE17-6C4C-946C-F0723E6B1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CF0C29-8984-0944-8944-30EE3989D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5B232-E7D6-7049-BAD5-2544A620B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182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222C0-78F2-CC42-8A13-604D10352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473459-6235-D14C-B53B-DD6D744823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8FD791-21E1-214D-B660-D4360A1E47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F5EDFC-5C40-6240-B87D-6EBD3662A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15478-2CEF-2548-821F-679396EFCE55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AAB9DB-DDFC-E142-BC6E-263FBBCFB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CE0144-9516-F34E-BFB3-A06303E73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5B232-E7D6-7049-BAD5-2544A620B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62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9AB239-5D0C-5244-B5A0-055DE11EA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EF9C5F-66ED-C644-8C0B-B4793C66D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4463D-2513-1649-A9CD-C143D49636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15478-2CEF-2548-821F-679396EFCE55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10FC8-325D-1940-A8E7-6ED678D660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0BC94-8A5B-C74E-AF90-CD1C1B9CB1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D5B232-E7D6-7049-BAD5-2544A620B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256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1D98CAC-3EFF-4342-BD5A-6C0E8CAB4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520700"/>
            <a:ext cx="10515600" cy="3486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A64052-6374-9C4E-9BCE-2199E5BB2C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0325" y="958852"/>
            <a:ext cx="9531350" cy="2084151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NORTHEASTERN UNIVERSITY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4400" dirty="0">
                <a:solidFill>
                  <a:srgbClr val="FFFFFF"/>
                </a:solidFill>
              </a:rPr>
              <a:t>DATA MINING APPLICATIONS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B27FC5-6D16-2B43-87FE-E3865B459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0324" y="4305299"/>
            <a:ext cx="9585326" cy="2174631"/>
          </a:xfrm>
        </p:spPr>
        <p:txBody>
          <a:bodyPr>
            <a:normAutofit/>
          </a:bodyPr>
          <a:lstStyle/>
          <a:p>
            <a:r>
              <a:rPr lang="en-US" sz="1800" dirty="0"/>
              <a:t>Behavioral Analysis on a Shopping site using Google Analytics Data</a:t>
            </a:r>
          </a:p>
          <a:p>
            <a:endParaRPr lang="en-US" sz="1800" dirty="0"/>
          </a:p>
          <a:p>
            <a:r>
              <a:rPr lang="en-US" sz="1800" dirty="0"/>
              <a:t>By</a:t>
            </a:r>
          </a:p>
          <a:p>
            <a:r>
              <a:rPr lang="en-US" sz="1800" dirty="0"/>
              <a:t>Dishant Modi</a:t>
            </a:r>
          </a:p>
          <a:p>
            <a:endParaRPr lang="en-US" sz="80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692545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C4010-4BF7-4772-888A-076DBFBD0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REVENUE GENERATION BY WEBPAGES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ED9EBF8-6147-4FF9-BBB2-4595586E1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34" y="1593828"/>
            <a:ext cx="3699135" cy="4578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C7D183-932E-4C8A-B742-D000A524D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986" y="1593828"/>
            <a:ext cx="3699136" cy="45783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6E7719-5030-4D47-BED5-610656050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015" y="1602619"/>
            <a:ext cx="3805607" cy="457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69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6954-1E0F-C440-83CC-079C8D58D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154"/>
            <a:ext cx="10515600" cy="1325563"/>
          </a:xfrm>
        </p:spPr>
        <p:txBody>
          <a:bodyPr/>
          <a:lstStyle/>
          <a:p>
            <a:r>
              <a:rPr lang="en-US" dirty="0"/>
              <a:t>K-MEANS  CLUSTERING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77F50B0-38A0-344B-9009-35B9DD6A3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89537BA-C5BB-403A-A016-FB820D327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418" y="1261811"/>
            <a:ext cx="4913243" cy="45252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08B839-72AD-41C4-A643-6A384FC94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05" y="1261811"/>
            <a:ext cx="5012978" cy="463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84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CB09C-CBA1-6B4F-87E5-688FE2A1C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 CLUSTERING 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1C50D59A-AA2D-423A-B0D8-637E4D31BF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204" y="1711152"/>
            <a:ext cx="4845407" cy="42406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F2D921-3A9D-4877-8CAE-0B689827B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041" y="1626577"/>
            <a:ext cx="6343374" cy="433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35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0238F-A660-C04E-9EBE-FE9BEB90F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C4C73F-A53B-7E40-97CB-B2B22FE98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8050" y="1467293"/>
            <a:ext cx="10375900" cy="2424223"/>
          </a:xfrm>
        </p:spPr>
      </p:pic>
      <p:pic>
        <p:nvPicPr>
          <p:cNvPr id="11" name="Picture 10" descr="A close up of an animal&#10;&#10;Description automatically generated">
            <a:extLst>
              <a:ext uri="{FF2B5EF4-FFF2-40B4-BE49-F238E27FC236}">
                <a16:creationId xmlns:a16="http://schemas.microsoft.com/office/drawing/2014/main" id="{D5F9EB2B-017E-6044-88D2-D726FBFE2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82484"/>
            <a:ext cx="1071245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569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49F80-80F6-EB4B-A54C-DCFCD3835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pic>
        <p:nvPicPr>
          <p:cNvPr id="13" name="Content Placeholder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35CDB6-EF92-3741-9B17-A23154CE1D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623300" cy="1828800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70E34C6-5601-CB44-AC7A-004D11ABC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84651"/>
            <a:ext cx="86233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01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A0CE9-57D2-FA4F-AC89-8AE65FD6B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REGULARISATION USING GBM MODEL</a:t>
            </a:r>
          </a:p>
        </p:txBody>
      </p:sp>
      <p:pic>
        <p:nvPicPr>
          <p:cNvPr id="9" name="Content Placeholder 8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1A3F8CF0-2559-104A-AF3F-DD0EF147F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0507" y="1568450"/>
            <a:ext cx="9927965" cy="37211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3ECD83-B0DF-47A3-9572-6A5D23F7CD15}"/>
              </a:ext>
            </a:extLst>
          </p:cNvPr>
          <p:cNvSpPr txBox="1"/>
          <p:nvPr/>
        </p:nvSpPr>
        <p:spPr>
          <a:xfrm>
            <a:off x="910507" y="5644662"/>
            <a:ext cx="6237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GBM Accuracy: 91%</a:t>
            </a:r>
          </a:p>
        </p:txBody>
      </p:sp>
    </p:spTree>
    <p:extLst>
      <p:ext uri="{BB962C8B-B14F-4D97-AF65-F5344CB8AC3E}">
        <p14:creationId xmlns:p14="http://schemas.microsoft.com/office/powerpoint/2010/main" val="3956178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4AC4-DA74-6249-9D34-699DE29C0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412F0-0493-CF4E-A060-D3A2EB943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duration spent by the customer on each page determines customer retention</a:t>
            </a:r>
          </a:p>
          <a:p>
            <a:r>
              <a:rPr lang="en-US" dirty="0"/>
              <a:t>There are several factors upon which revenue depends however values like exit rate, region, administrative duration, operating system etc.</a:t>
            </a:r>
          </a:p>
          <a:p>
            <a:r>
              <a:rPr lang="en-US" dirty="0"/>
              <a:t>Also traffic type and OS has a correlation meaning majority of traffic comes from a most widely used system.</a:t>
            </a:r>
          </a:p>
          <a:p>
            <a:r>
              <a:rPr lang="en-US" dirty="0"/>
              <a:t>Comparing accuracy of every model we can see that GBM (Gradient Boosting Machine) gives the best accuracy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082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C7742-496F-E046-90A0-2647E13DE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21271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1B8E1-A018-4F4A-B941-EB3E6C8B4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196A9-9B80-6E40-ADAB-E08A1CAEE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dataset is obtained from google analytics to determine the performance of the website.</a:t>
            </a:r>
          </a:p>
          <a:p>
            <a:r>
              <a:rPr lang="en-US" dirty="0"/>
              <a:t>The activates on the website, determine the possibility of purchase of the product by a customer.</a:t>
            </a:r>
          </a:p>
          <a:p>
            <a:r>
              <a:rPr lang="en-US" dirty="0"/>
              <a:t>We are finding the revenue generated, by the page visits, region, operating system and the Browser type.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/>
              <a:t>“</a:t>
            </a:r>
            <a:r>
              <a:rPr lang="en-US" sz="1400" i="1" dirty="0"/>
              <a:t>Time and money are your scarcest resources. You want to make sure you’re allocating them in highest-impact areas. Data reveals impact, and with data, you can bring more science to your decisions.”</a:t>
            </a:r>
          </a:p>
          <a:p>
            <a:pPr marL="0" indent="0">
              <a:buNone/>
            </a:pPr>
            <a:r>
              <a:rPr lang="en-US" sz="1400" i="1" dirty="0"/>
              <a:t>Matt </a:t>
            </a:r>
            <a:r>
              <a:rPr lang="en-US" sz="1400" i="1" dirty="0" err="1"/>
              <a:t>Trifiro</a:t>
            </a:r>
            <a:r>
              <a:rPr lang="en-US" sz="1400" i="1" dirty="0"/>
              <a:t>, CMO at Heroku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079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21269-060F-5D49-A2AB-A9AAA1E17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5D7C3-8D76-8041-B672-446BED643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Administrative -Number of different pages visited related to the administrative concerns of the website</a:t>
            </a:r>
          </a:p>
          <a:p>
            <a:r>
              <a:rPr lang="en-US" dirty="0"/>
              <a:t>Informational  -Number of different pages visited related to the information of the website and other useful contents of the website</a:t>
            </a:r>
          </a:p>
          <a:p>
            <a:r>
              <a:rPr lang="en-US" dirty="0" err="1"/>
              <a:t>ProductRelated</a:t>
            </a:r>
            <a:r>
              <a:rPr lang="en-US" dirty="0"/>
              <a:t>-Number of different pages visited related to different products of the website.</a:t>
            </a:r>
          </a:p>
          <a:p>
            <a:r>
              <a:rPr lang="en-US" dirty="0" err="1"/>
              <a:t>BounceRate</a:t>
            </a:r>
            <a:r>
              <a:rPr lang="en-US" dirty="0"/>
              <a:t> - Percentage of users who left the website from the landing page</a:t>
            </a:r>
          </a:p>
          <a:p>
            <a:r>
              <a:rPr lang="en-US" dirty="0" err="1"/>
              <a:t>ExitRate</a:t>
            </a:r>
            <a:r>
              <a:rPr lang="en-US" dirty="0"/>
              <a:t> - Percentage of users who left from the page they visited</a:t>
            </a:r>
          </a:p>
          <a:p>
            <a:r>
              <a:rPr lang="en-US" dirty="0"/>
              <a:t>Page Values -Page Value is the average value for a page that a user visited before making a transaction.</a:t>
            </a:r>
          </a:p>
          <a:p>
            <a:r>
              <a:rPr lang="en-US" dirty="0"/>
              <a:t>Browse -  bowsers from which the session took place</a:t>
            </a:r>
          </a:p>
          <a:p>
            <a:r>
              <a:rPr lang="en-US" dirty="0"/>
              <a:t>Region - ID of Regions from which the session took place</a:t>
            </a:r>
          </a:p>
          <a:p>
            <a:r>
              <a:rPr lang="en-US" dirty="0"/>
              <a:t>Traffic Type  - different types of sources from which the users landed on the website</a:t>
            </a:r>
          </a:p>
          <a:p>
            <a:r>
              <a:rPr lang="en-US" dirty="0"/>
              <a:t>User Type - Whether the user is a returning user or a new user or of any other type</a:t>
            </a:r>
          </a:p>
          <a:p>
            <a:r>
              <a:rPr lang="en-US" dirty="0"/>
              <a:t>Revenue -Whether the user contributed to the revenue by purchasing or not</a:t>
            </a:r>
          </a:p>
          <a:p>
            <a:r>
              <a:rPr lang="en-US" dirty="0"/>
              <a:t>Weekend - Whether the session was on a weekend or not</a:t>
            </a:r>
          </a:p>
          <a:p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744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63909-D8F4-BA45-97DB-A37E67C2B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6C69E-4254-8743-BCD2-D833D1CA0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3.7 with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endParaRPr lang="en-US" dirty="0"/>
          </a:p>
          <a:p>
            <a:r>
              <a:rPr lang="en-US" dirty="0" err="1"/>
              <a:t>Scikit</a:t>
            </a:r>
            <a:r>
              <a:rPr lang="en-US" dirty="0"/>
              <a:t>-Learn – For machine learning models</a:t>
            </a:r>
          </a:p>
          <a:p>
            <a:r>
              <a:rPr lang="en-US" dirty="0"/>
              <a:t>Pandas – Data cleaning and operations on data</a:t>
            </a:r>
          </a:p>
          <a:p>
            <a:r>
              <a:rPr lang="en-US" dirty="0" err="1"/>
              <a:t>MatPlotLib</a:t>
            </a:r>
            <a:r>
              <a:rPr lang="en-US" dirty="0"/>
              <a:t> and Seaborn – For plotting graphs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85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8065A-4E02-A747-9E02-369ECC329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COEFFICIENT OF DETERMINATION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EC3C91-046D-094F-84DA-30CDCD5DF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4350" y="1690688"/>
            <a:ext cx="3543300" cy="4025900"/>
          </a:xfrm>
        </p:spPr>
      </p:pic>
    </p:spTree>
    <p:extLst>
      <p:ext uri="{BB962C8B-B14F-4D97-AF65-F5344CB8AC3E}">
        <p14:creationId xmlns:p14="http://schemas.microsoft.com/office/powerpoint/2010/main" val="2495646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A9707-35D3-A746-B4CA-9C469828C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REVENUE GENERATION BY PAGE </a:t>
            </a:r>
          </a:p>
        </p:txBody>
      </p:sp>
      <p:pic>
        <p:nvPicPr>
          <p:cNvPr id="13" name="Content Placeholder 12" descr="A close up of a map&#10;&#10;Description automatically generated">
            <a:extLst>
              <a:ext uri="{FF2B5EF4-FFF2-40B4-BE49-F238E27FC236}">
                <a16:creationId xmlns:a16="http://schemas.microsoft.com/office/drawing/2014/main" id="{A677A63D-27C8-7C44-9058-6A65541641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508" y="1690688"/>
            <a:ext cx="9675626" cy="4351338"/>
          </a:xfrm>
        </p:spPr>
      </p:pic>
    </p:spTree>
    <p:extLst>
      <p:ext uri="{BB962C8B-B14F-4D97-AF65-F5344CB8AC3E}">
        <p14:creationId xmlns:p14="http://schemas.microsoft.com/office/powerpoint/2010/main" val="2312683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E607E-D4A4-6A4F-87F5-9248C4E1F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99377"/>
            <a:ext cx="10506456" cy="119786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000" dirty="0"/>
              <a:t>REVENUE ON SPECIAL DAYS AND WEEKENDS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4E2B09-6E3E-0C46-9376-AE9FFDA6E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58" y="3325204"/>
            <a:ext cx="3630641" cy="2133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E99A4B-B82F-3E47-9B67-E83052B5E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621" y="2610574"/>
            <a:ext cx="3625710" cy="3562261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55E72C5-D7C2-064A-9D96-DC1B1C56BB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153400" y="3016472"/>
            <a:ext cx="3630168" cy="275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05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19E08-9DCB-B446-AF42-C66660EBC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OVER REGION AND BROWSER</a:t>
            </a: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8923D2-D903-1440-B48F-252DE1CAC2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4962" y="1690688"/>
            <a:ext cx="8904938" cy="4894750"/>
          </a:xfrm>
        </p:spPr>
      </p:pic>
    </p:spTree>
    <p:extLst>
      <p:ext uri="{BB962C8B-B14F-4D97-AF65-F5344CB8AC3E}">
        <p14:creationId xmlns:p14="http://schemas.microsoft.com/office/powerpoint/2010/main" val="1275759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BBF55-9668-F140-93FE-39C66D9F0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</a:t>
            </a: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67DCAF-AADE-A24F-9728-B46FB117E4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617"/>
          <a:stretch/>
        </p:blipFill>
        <p:spPr>
          <a:xfrm>
            <a:off x="838200" y="1838610"/>
            <a:ext cx="5052975" cy="31807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5A04B3-7519-8B4A-B631-B2512BE36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175" y="1690688"/>
            <a:ext cx="4896346" cy="33287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0D3460-FAF7-4D7B-B894-1EAFF70AB438}"/>
              </a:ext>
            </a:extLst>
          </p:cNvPr>
          <p:cNvSpPr txBox="1"/>
          <p:nvPr/>
        </p:nvSpPr>
        <p:spPr>
          <a:xfrm>
            <a:off x="641838" y="5226489"/>
            <a:ext cx="4723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Accuracy: 88% (0.88 F1 score)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6C2913-7501-486A-9EB0-F56CA31D4DCD}"/>
              </a:ext>
            </a:extLst>
          </p:cNvPr>
          <p:cNvSpPr txBox="1"/>
          <p:nvPr/>
        </p:nvSpPr>
        <p:spPr>
          <a:xfrm>
            <a:off x="6630655" y="5226489"/>
            <a:ext cx="4723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Accuracy: 66%</a:t>
            </a:r>
          </a:p>
        </p:txBody>
      </p:sp>
    </p:spTree>
    <p:extLst>
      <p:ext uri="{BB962C8B-B14F-4D97-AF65-F5344CB8AC3E}">
        <p14:creationId xmlns:p14="http://schemas.microsoft.com/office/powerpoint/2010/main" val="3290010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450</Words>
  <Application>Microsoft Office PowerPoint</Application>
  <PresentationFormat>Widescreen</PresentationFormat>
  <Paragraphs>63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NORTHEASTERN UNIVERSITY DATA MINING APPLICATIONS</vt:lpstr>
      <vt:lpstr>INTRODUCTION</vt:lpstr>
      <vt:lpstr>ATTRIBUTES</vt:lpstr>
      <vt:lpstr>TOOLS</vt:lpstr>
      <vt:lpstr>COEFFICIENT OF DETERMINATION</vt:lpstr>
      <vt:lpstr>REVENUE GENERATION BY PAGE </vt:lpstr>
      <vt:lpstr>REVENUE ON SPECIAL DAYS AND WEEKENDS</vt:lpstr>
      <vt:lpstr>DISTRIBUTION OVER REGION AND BROWSER</vt:lpstr>
      <vt:lpstr>REGRESSION </vt:lpstr>
      <vt:lpstr>REVENUE GENERATION BY WEBPAGES</vt:lpstr>
      <vt:lpstr>K-MEANS  CLUSTERING </vt:lpstr>
      <vt:lpstr>K-MEANS  CLUSTERING </vt:lpstr>
      <vt:lpstr>DECISION TREE</vt:lpstr>
      <vt:lpstr>RANDOM FOREST</vt:lpstr>
      <vt:lpstr>REGULARISATION USING GBM MODEL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NORTHEASTERN UNIVERSITY ALY 6040 DATA MINING APPLICATIONS</dc:title>
  <dc:creator>Sinchen Gundmi</dc:creator>
  <cp:lastModifiedBy>Dishant</cp:lastModifiedBy>
  <cp:revision>13</cp:revision>
  <dcterms:created xsi:type="dcterms:W3CDTF">2020-02-14T01:42:43Z</dcterms:created>
  <dcterms:modified xsi:type="dcterms:W3CDTF">2021-07-17T05:03:32Z</dcterms:modified>
</cp:coreProperties>
</file>